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63" r:id="rId3"/>
    <p:sldId id="265" r:id="rId4"/>
    <p:sldId id="266" r:id="rId5"/>
    <p:sldId id="304" r:id="rId6"/>
    <p:sldId id="305" r:id="rId7"/>
    <p:sldId id="309" r:id="rId8"/>
    <p:sldId id="310" r:id="rId9"/>
    <p:sldId id="311" r:id="rId10"/>
    <p:sldId id="312" r:id="rId11"/>
    <p:sldId id="313" r:id="rId12"/>
    <p:sldId id="308" r:id="rId13"/>
    <p:sldId id="268" r:id="rId14"/>
    <p:sldId id="319" r:id="rId15"/>
    <p:sldId id="320" r:id="rId16"/>
    <p:sldId id="300" r:id="rId17"/>
    <p:sldId id="286" r:id="rId18"/>
    <p:sldId id="269" r:id="rId19"/>
    <p:sldId id="317" r:id="rId20"/>
    <p:sldId id="280" r:id="rId21"/>
    <p:sldId id="321" r:id="rId22"/>
    <p:sldId id="322" r:id="rId23"/>
    <p:sldId id="29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3DE"/>
    <a:srgbClr val="C9D0DE"/>
    <a:srgbClr val="F6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93496" autoAdjust="0"/>
  </p:normalViewPr>
  <p:slideViewPr>
    <p:cSldViewPr snapToGrid="0">
      <p:cViewPr varScale="1">
        <p:scale>
          <a:sx n="90" d="100"/>
          <a:sy n="90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95A39-7857-43B9-BEE0-1F2DB3FB6ABD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F7229-3DAF-4B64-AF61-D29E7228E7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52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129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81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27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06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97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8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34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9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9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08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F7229-3DAF-4B64-AF61-D29E7228E7B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18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4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7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79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0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8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7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4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68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4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7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38.jpg"/><Relationship Id="rId4" Type="http://schemas.openxmlformats.org/officeDocument/2006/relationships/image" Target="../media/image2.png"/><Relationship Id="rId9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.png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2.jpg"/><Relationship Id="rId5" Type="http://schemas.openxmlformats.org/officeDocument/2006/relationships/image" Target="../media/image3.png"/><Relationship Id="rId15" Type="http://schemas.openxmlformats.org/officeDocument/2006/relationships/image" Target="../media/image26.jpg"/><Relationship Id="rId10" Type="http://schemas.openxmlformats.org/officeDocument/2006/relationships/image" Target="../media/image21.jpg"/><Relationship Id="rId4" Type="http://schemas.openxmlformats.org/officeDocument/2006/relationships/image" Target="../media/image4.pn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5.jpeg"/><Relationship Id="rId5" Type="http://schemas.openxmlformats.org/officeDocument/2006/relationships/image" Target="../media/image4.png"/><Relationship Id="rId10" Type="http://schemas.openxmlformats.org/officeDocument/2006/relationships/image" Target="../media/image34.jpeg"/><Relationship Id="rId4" Type="http://schemas.openxmlformats.org/officeDocument/2006/relationships/image" Target="../media/image2.pn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1955128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273854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3454403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Freeform 36"/>
          <p:cNvSpPr>
            <a:spLocks noEditPoints="1"/>
          </p:cNvSpPr>
          <p:nvPr/>
        </p:nvSpPr>
        <p:spPr bwMode="auto">
          <a:xfrm>
            <a:off x="7549399" y="3450254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448255" y="3466492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52801" y="1640671"/>
            <a:ext cx="55911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 smtClean="0">
                <a:solidFill>
                  <a:prstClr val="white"/>
                </a:solidFill>
              </a:rPr>
              <a:t>Be Your Eyes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 smtClean="0">
                <a:solidFill>
                  <a:prstClr val="white"/>
                </a:solidFill>
              </a:rPr>
              <a:t>시각장애인을 위한 캔 이미지 분류 모델</a:t>
            </a:r>
            <a:endParaRPr lang="ko-KR" altLang="en-US" sz="9600" b="1" kern="0" dirty="0">
              <a:solidFill>
                <a:prstClr val="white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87754"/>
              </p:ext>
            </p:extLst>
          </p:nvPr>
        </p:nvGraphicFramePr>
        <p:xfrm>
          <a:off x="4813078" y="3238205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4196" y="307571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1A73DE"/>
                </a:solidFill>
                <a:latin typeface="+mj-lt"/>
              </a:rPr>
              <a:t>KI</a:t>
            </a:r>
            <a:r>
              <a:rPr lang="en-US" altLang="ko-KR" b="1" dirty="0" smtClean="0">
                <a:solidFill>
                  <a:srgbClr val="FF0000"/>
                </a:solidFill>
                <a:latin typeface="+mj-lt"/>
              </a:rPr>
              <a:t>S</a:t>
            </a:r>
            <a:r>
              <a:rPr lang="en-US" altLang="ko-KR" b="1" dirty="0" smtClean="0">
                <a:solidFill>
                  <a:srgbClr val="1A73DE"/>
                </a:solidFill>
                <a:latin typeface="+mj-lt"/>
              </a:rPr>
              <a:t>TI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빅데이터 분석가 과정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04168" y="5264727"/>
            <a:ext cx="3374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코딩은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처음이조</a:t>
            </a:r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ko-KR" altLang="en-US" b="1" smtClean="0">
                <a:solidFill>
                  <a:schemeClr val="bg1"/>
                </a:solidFill>
                <a:latin typeface="+mj-lt"/>
              </a:rPr>
              <a:t>멘토 </a:t>
            </a:r>
            <a:r>
              <a:rPr lang="en-US" altLang="ko-KR" b="1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b="1" smtClean="0">
                <a:solidFill>
                  <a:schemeClr val="bg1"/>
                </a:solidFill>
                <a:latin typeface="+mj-lt"/>
              </a:rPr>
              <a:t>이용 박사님</a:t>
            </a:r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박시형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조성원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김수호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김현아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444" y="3445962"/>
            <a:ext cx="214876" cy="2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454" y="3429346"/>
            <a:ext cx="216000" cy="2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632" y="3404989"/>
            <a:ext cx="241589" cy="24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23922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1766007" y="1689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007" y="2705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셋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66007" y="3721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766007" y="473798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2" name="L 도형 1"/>
          <p:cNvSpPr/>
          <p:nvPr/>
        </p:nvSpPr>
        <p:spPr>
          <a:xfrm rot="18726587">
            <a:off x="1758940" y="3575436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7" name="양쪽 모서리가 둥근 사각형 36"/>
          <p:cNvSpPr/>
          <p:nvPr/>
        </p:nvSpPr>
        <p:spPr>
          <a:xfrm rot="16200000">
            <a:off x="4982272" y="-339715"/>
            <a:ext cx="6344819" cy="7565418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>
            <a:stCxn id="35" idx="2"/>
            <a:endCxn id="38" idx="0"/>
          </p:cNvCxnSpPr>
          <p:nvPr/>
        </p:nvCxnSpPr>
        <p:spPr>
          <a:xfrm>
            <a:off x="2663464" y="2049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8" idx="2"/>
            <a:endCxn id="41" idx="0"/>
          </p:cNvCxnSpPr>
          <p:nvPr/>
        </p:nvCxnSpPr>
        <p:spPr>
          <a:xfrm>
            <a:off x="2663464" y="3065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79" idx="0"/>
          </p:cNvCxnSpPr>
          <p:nvPr/>
        </p:nvCxnSpPr>
        <p:spPr>
          <a:xfrm>
            <a:off x="2663464" y="4081662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4561164" y="1289743"/>
            <a:ext cx="568" cy="33553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611964" y="1216898"/>
            <a:ext cx="6054448" cy="408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다각도에서 촬영한 데이터를 일부를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(224,224)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크기로 잘라내서 추가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18" y="1898347"/>
            <a:ext cx="2304312" cy="43312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29" y="4173409"/>
            <a:ext cx="2056983" cy="2056192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5432718" y="2954253"/>
            <a:ext cx="2304312" cy="1714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28" y="1933451"/>
            <a:ext cx="2056984" cy="205619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609429" y="4174722"/>
            <a:ext cx="2056983" cy="2037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432718" y="1904964"/>
            <a:ext cx="2304312" cy="15825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603594" y="1912346"/>
            <a:ext cx="2046898" cy="20711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4730586" y="74374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Cropped Image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38243" y="3724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데이터셋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</a:t>
            </a:r>
            <a:r>
              <a:rPr lang="ko-KR" altLang="en-US" sz="3200" b="1" kern="0" dirty="0" err="1" smtClean="0">
                <a:solidFill>
                  <a:srgbClr val="44546A"/>
                </a:solidFill>
              </a:rPr>
              <a:t>구성과정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7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23922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1766007" y="1689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007" y="2705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셋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66007" y="3721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766007" y="473798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2" name="L 도형 1"/>
          <p:cNvSpPr/>
          <p:nvPr/>
        </p:nvSpPr>
        <p:spPr>
          <a:xfrm rot="18726587">
            <a:off x="1758940" y="3575436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7" name="양쪽 모서리가 둥근 사각형 36"/>
          <p:cNvSpPr/>
          <p:nvPr/>
        </p:nvSpPr>
        <p:spPr>
          <a:xfrm rot="16200000">
            <a:off x="4982272" y="-339715"/>
            <a:ext cx="6344819" cy="7565418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>
            <a:stCxn id="35" idx="2"/>
            <a:endCxn id="38" idx="0"/>
          </p:cNvCxnSpPr>
          <p:nvPr/>
        </p:nvCxnSpPr>
        <p:spPr>
          <a:xfrm>
            <a:off x="2663464" y="2049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8" idx="2"/>
            <a:endCxn id="41" idx="0"/>
          </p:cNvCxnSpPr>
          <p:nvPr/>
        </p:nvCxnSpPr>
        <p:spPr>
          <a:xfrm>
            <a:off x="2663464" y="3065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79" idx="0"/>
          </p:cNvCxnSpPr>
          <p:nvPr/>
        </p:nvCxnSpPr>
        <p:spPr>
          <a:xfrm>
            <a:off x="2663464" y="4081662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894605" y="1262460"/>
            <a:ext cx="568" cy="33553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4945405" y="1189615"/>
            <a:ext cx="6054448" cy="408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크롤링〮다각도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캔〮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Cropped Image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대상으로  이미지 부풀리기 적용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3144" y="1664493"/>
            <a:ext cx="6122120" cy="232906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8496" y="4039854"/>
            <a:ext cx="6063412" cy="2434089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4741663" y="736110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Augmentation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38243" y="3724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데이터셋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</a:t>
            </a:r>
            <a:r>
              <a:rPr lang="ko-KR" altLang="en-US" sz="3200" b="1" kern="0" dirty="0" err="1" smtClean="0">
                <a:solidFill>
                  <a:srgbClr val="44546A"/>
                </a:solidFill>
              </a:rPr>
              <a:t>구성과정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4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23922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1766007" y="1689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007" y="2705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셋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66007" y="3721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766007" y="473798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2" name="L 도형 1"/>
          <p:cNvSpPr/>
          <p:nvPr/>
        </p:nvSpPr>
        <p:spPr>
          <a:xfrm rot="18726587">
            <a:off x="1758940" y="4587564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7" name="양쪽 모서리가 둥근 사각형 36"/>
          <p:cNvSpPr/>
          <p:nvPr/>
        </p:nvSpPr>
        <p:spPr>
          <a:xfrm rot="16200000">
            <a:off x="4982272" y="-339715"/>
            <a:ext cx="6344819" cy="7565418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>
            <a:stCxn id="35" idx="2"/>
            <a:endCxn id="38" idx="0"/>
          </p:cNvCxnSpPr>
          <p:nvPr/>
        </p:nvCxnSpPr>
        <p:spPr>
          <a:xfrm>
            <a:off x="2663464" y="2049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8" idx="2"/>
            <a:endCxn id="41" idx="0"/>
          </p:cNvCxnSpPr>
          <p:nvPr/>
        </p:nvCxnSpPr>
        <p:spPr>
          <a:xfrm>
            <a:off x="2663464" y="3065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79" idx="0"/>
          </p:cNvCxnSpPr>
          <p:nvPr/>
        </p:nvCxnSpPr>
        <p:spPr>
          <a:xfrm>
            <a:off x="2663464" y="4081662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4870769" y="763516"/>
            <a:ext cx="3422209" cy="3360139"/>
            <a:chOff x="1320726" y="1284289"/>
            <a:chExt cx="3422209" cy="3360139"/>
          </a:xfrm>
        </p:grpSpPr>
        <p:grpSp>
          <p:nvGrpSpPr>
            <p:cNvPr id="43" name="그룹 42"/>
            <p:cNvGrpSpPr/>
            <p:nvPr/>
          </p:nvGrpSpPr>
          <p:grpSpPr>
            <a:xfrm>
              <a:off x="1320726" y="1284289"/>
              <a:ext cx="3422209" cy="3360139"/>
              <a:chOff x="1682947" y="1455054"/>
              <a:chExt cx="3422209" cy="3360139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1682947" y="1635054"/>
                <a:ext cx="3422209" cy="318013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9D0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496594" y="1455054"/>
                <a:ext cx="1794913" cy="360000"/>
              </a:xfrm>
              <a:prstGeom prst="roundRect">
                <a:avLst/>
              </a:prstGeom>
              <a:solidFill>
                <a:srgbClr val="1A73DE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prstClr val="white"/>
                    </a:solidFill>
                  </a:rPr>
                  <a:t>Train</a:t>
                </a:r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>
            <a:xfrm>
              <a:off x="1485684" y="1732506"/>
              <a:ext cx="3112564" cy="2176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9D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ㄴ</a:t>
              </a:r>
              <a:endParaRPr lang="ko-KR" altLang="en-US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742648" y="1889170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rgbClr val="1A73DE"/>
                  </a:solidFill>
                </a:rPr>
                <a:t>크롤링</a:t>
              </a:r>
              <a:r>
                <a:rPr lang="ko-KR" altLang="en-US" sz="1400" b="1" dirty="0" smtClean="0">
                  <a:solidFill>
                    <a:srgbClr val="1A73DE"/>
                  </a:solidFill>
                </a:rPr>
                <a:t> </a:t>
              </a:r>
              <a:r>
                <a:rPr lang="en-US" altLang="ko-KR" sz="1400" b="1" dirty="0" smtClean="0">
                  <a:solidFill>
                    <a:srgbClr val="1A73DE"/>
                  </a:solidFill>
                </a:rPr>
                <a:t>100</a:t>
              </a:r>
              <a:r>
                <a:rPr lang="ko-KR" altLang="en-US" sz="1400" b="1" dirty="0" smtClean="0">
                  <a:solidFill>
                    <a:srgbClr val="1A73DE"/>
                  </a:solidFill>
                </a:rPr>
                <a:t>장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589113" y="2389705"/>
              <a:ext cx="2110992" cy="13597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9D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760759" y="2572362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1A73DE"/>
                  </a:solidFill>
                </a:rPr>
                <a:t>캔 사진 </a:t>
              </a:r>
              <a:r>
                <a:rPr lang="en-US" altLang="ko-KR" sz="1400" b="1" dirty="0" smtClean="0">
                  <a:solidFill>
                    <a:srgbClr val="1A73DE"/>
                  </a:solidFill>
                </a:rPr>
                <a:t>25</a:t>
              </a:r>
              <a:r>
                <a:rPr lang="ko-KR" altLang="en-US" sz="1400" b="1" dirty="0" smtClean="0">
                  <a:solidFill>
                    <a:srgbClr val="1A73DE"/>
                  </a:solidFill>
                </a:rPr>
                <a:t>장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742649" y="3255554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rgbClr val="1A73DE"/>
                  </a:solidFill>
                </a:rPr>
                <a:t>Cropped image 50</a:t>
              </a:r>
              <a:r>
                <a:rPr lang="ko-KR" altLang="en-US" sz="1200" b="1" dirty="0" smtClean="0">
                  <a:solidFill>
                    <a:srgbClr val="1A73DE"/>
                  </a:solidFill>
                </a:rPr>
                <a:t>장</a:t>
              </a:r>
              <a:endParaRPr lang="ko-KR" altLang="en-US" sz="1200" b="1" dirty="0">
                <a:solidFill>
                  <a:srgbClr val="1A73DE"/>
                </a:solidFill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134373" y="4130326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1A73DE"/>
                  </a:solidFill>
                </a:rPr>
                <a:t>직접 촬영 </a:t>
              </a:r>
              <a:r>
                <a:rPr lang="en-US" altLang="ko-KR" sz="1400" b="1" dirty="0" smtClean="0">
                  <a:solidFill>
                    <a:srgbClr val="1A73DE"/>
                  </a:solidFill>
                </a:rPr>
                <a:t>200</a:t>
              </a:r>
              <a:r>
                <a:rPr lang="ko-KR" altLang="en-US" sz="1400" b="1" dirty="0" smtClean="0">
                  <a:solidFill>
                    <a:srgbClr val="1A73DE"/>
                  </a:solidFill>
                </a:rPr>
                <a:t>장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70769" y="4733313"/>
            <a:ext cx="3422209" cy="1013702"/>
            <a:chOff x="1320726" y="5444199"/>
            <a:chExt cx="3422209" cy="1013702"/>
          </a:xfrm>
        </p:grpSpPr>
        <p:grpSp>
          <p:nvGrpSpPr>
            <p:cNvPr id="56" name="그룹 55"/>
            <p:cNvGrpSpPr/>
            <p:nvPr/>
          </p:nvGrpSpPr>
          <p:grpSpPr>
            <a:xfrm>
              <a:off x="1320726" y="5444199"/>
              <a:ext cx="3422209" cy="1013702"/>
              <a:chOff x="1682947" y="1455054"/>
              <a:chExt cx="3422209" cy="1013702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1682947" y="1635055"/>
                <a:ext cx="3422209" cy="8337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9D0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2496594" y="1455054"/>
                <a:ext cx="1794913" cy="360000"/>
              </a:xfrm>
              <a:prstGeom prst="roundRect">
                <a:avLst/>
              </a:prstGeom>
              <a:solidFill>
                <a:srgbClr val="1A73DE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prstClr val="white"/>
                    </a:solidFill>
                  </a:rPr>
                  <a:t>Validation</a:t>
                </a:r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" name="모서리가 둥근 직사각형 56"/>
            <p:cNvSpPr/>
            <p:nvPr/>
          </p:nvSpPr>
          <p:spPr>
            <a:xfrm>
              <a:off x="2134372" y="5929419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rgbClr val="1A73DE"/>
                  </a:solidFill>
                </a:rPr>
                <a:t>크롤링</a:t>
              </a:r>
              <a:r>
                <a:rPr lang="ko-KR" altLang="en-US" sz="1400" b="1" dirty="0" smtClean="0">
                  <a:solidFill>
                    <a:srgbClr val="1A73DE"/>
                  </a:solidFill>
                </a:rPr>
                <a:t> </a:t>
              </a:r>
              <a:r>
                <a:rPr lang="en-US" altLang="ko-KR" sz="1400" b="1" dirty="0" smtClean="0">
                  <a:solidFill>
                    <a:srgbClr val="1A73DE"/>
                  </a:solidFill>
                </a:rPr>
                <a:t>150</a:t>
              </a:r>
              <a:r>
                <a:rPr lang="ko-KR" altLang="en-US" sz="1400" b="1" dirty="0" smtClean="0">
                  <a:solidFill>
                    <a:srgbClr val="1A73DE"/>
                  </a:solidFill>
                </a:rPr>
                <a:t>장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7340808" y="1728397"/>
            <a:ext cx="550416" cy="1006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61" name="직사각형 60"/>
          <p:cNvSpPr/>
          <p:nvPr/>
        </p:nvSpPr>
        <p:spPr>
          <a:xfrm>
            <a:off x="7262388" y="1798432"/>
            <a:ext cx="858999" cy="901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Augment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9104028" y="2120187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총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 19830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장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9104028" y="5038533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총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1500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장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38243" y="3724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데이터셋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</a:t>
            </a:r>
            <a:r>
              <a:rPr lang="ko-KR" altLang="en-US" sz="3200" b="1" kern="0" dirty="0" err="1" smtClean="0">
                <a:solidFill>
                  <a:srgbClr val="44546A"/>
                </a:solidFill>
              </a:rPr>
              <a:t>구성과정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6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직사각형 30"/>
          <p:cNvSpPr/>
          <p:nvPr/>
        </p:nvSpPr>
        <p:spPr>
          <a:xfrm>
            <a:off x="1866417" y="402072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모델</a:t>
            </a:r>
            <a:r>
              <a:rPr lang="ko-KR" altLang="en-US" sz="3200" b="1" kern="0" dirty="0">
                <a:solidFill>
                  <a:srgbClr val="44546A"/>
                </a:solidFill>
              </a:rPr>
              <a:t>링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44589"/>
              </p:ext>
            </p:extLst>
          </p:nvPr>
        </p:nvGraphicFramePr>
        <p:xfrm>
          <a:off x="317172" y="3051524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양쪽 모서리가 둥근 사각형 27"/>
          <p:cNvSpPr/>
          <p:nvPr/>
        </p:nvSpPr>
        <p:spPr>
          <a:xfrm rot="16200000">
            <a:off x="5029020" y="-292970"/>
            <a:ext cx="6344819" cy="747192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871428" y="1264990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rgbClr val="1A73DE"/>
                </a:solidFill>
              </a:rPr>
              <a:t>ImageAI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68684" y="1714044"/>
            <a:ext cx="6387467" cy="1020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드론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활용 인공지능 수업에서 배운 내용을 구현하고자 라이브러리 선택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활용해본 모델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Inception,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Resnet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Densenet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3. 1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 데이터 셋과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 데이터 셋 활용해서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차례 모델링 시도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705925" y="1863221"/>
            <a:ext cx="13524" cy="811709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1764776" y="1941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ImageAI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764776" y="2957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Tensorflow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 lite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764776" y="3973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Keras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6" name="L 도형 65"/>
          <p:cNvSpPr/>
          <p:nvPr/>
        </p:nvSpPr>
        <p:spPr>
          <a:xfrm rot="18726587">
            <a:off x="1757707" y="1796172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cxnSp>
        <p:nvCxnSpPr>
          <p:cNvPr id="67" name="직선 연결선 66"/>
          <p:cNvCxnSpPr>
            <a:stCxn id="43" idx="2"/>
            <a:endCxn id="64" idx="0"/>
          </p:cNvCxnSpPr>
          <p:nvPr/>
        </p:nvCxnSpPr>
        <p:spPr>
          <a:xfrm>
            <a:off x="2662233" y="2301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endCxn id="65" idx="0"/>
          </p:cNvCxnSpPr>
          <p:nvPr/>
        </p:nvCxnSpPr>
        <p:spPr>
          <a:xfrm>
            <a:off x="2662233" y="3317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4871428" y="331949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결과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768684" y="3714718"/>
            <a:ext cx="6387467" cy="1131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초반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데이터 셋의 대략적인 구성 방법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모델링에 대해 학습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Inception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모델을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라즈베리파이에서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작동해보니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프레임이 떨어지고 예측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모바일 환경에서 활용하기 위해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Tensorflow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lite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모델 활용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4705924" y="3863138"/>
            <a:ext cx="1" cy="90947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0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3051524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양쪽 모서리가 둥근 사각형 27"/>
          <p:cNvSpPr/>
          <p:nvPr/>
        </p:nvSpPr>
        <p:spPr>
          <a:xfrm rot="16200000">
            <a:off x="5029020" y="-292970"/>
            <a:ext cx="6344819" cy="747192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68684" y="1685935"/>
            <a:ext cx="6387467" cy="1417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어플리케이션에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활용하기 위해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MobileNetV2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모델을 지원하는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Tensorflow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lite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라이브러리 활용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활용해본 모델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MobileNetV2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3. 2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 데이터 셋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3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 데이터 셋 활용해서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차례 모델링 시도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4705924" y="1835112"/>
            <a:ext cx="2" cy="116406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1764776" y="1941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ImageAI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764776" y="2957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Tensorflow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 lite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764776" y="3973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Keras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6" name="L 도형 65"/>
          <p:cNvSpPr/>
          <p:nvPr/>
        </p:nvSpPr>
        <p:spPr>
          <a:xfrm rot="18726587">
            <a:off x="1757709" y="2812614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cxnSp>
        <p:nvCxnSpPr>
          <p:cNvPr id="67" name="직선 연결선 66"/>
          <p:cNvCxnSpPr>
            <a:stCxn id="43" idx="2"/>
            <a:endCxn id="64" idx="0"/>
          </p:cNvCxnSpPr>
          <p:nvPr/>
        </p:nvCxnSpPr>
        <p:spPr>
          <a:xfrm>
            <a:off x="2662233" y="2301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endCxn id="65" idx="0"/>
          </p:cNvCxnSpPr>
          <p:nvPr/>
        </p:nvCxnSpPr>
        <p:spPr>
          <a:xfrm>
            <a:off x="2662233" y="3317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4871428" y="3317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결과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768684" y="3712555"/>
            <a:ext cx="6958718" cy="805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Java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언어의 장벽으로 어플리케이션 개발을 계속 진행하기 어려웠음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라이브러리에 익숙하지 않아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Keras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 있는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MobileNetV2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활용 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4705924" y="3834341"/>
            <a:ext cx="0" cy="55122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871428" y="1236881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rgbClr val="1A73DE"/>
                </a:solidFill>
              </a:rPr>
              <a:t>Tensorflow</a:t>
            </a:r>
            <a:r>
              <a:rPr lang="en-US" altLang="ko-KR" sz="1400" b="1" dirty="0" smtClean="0">
                <a:solidFill>
                  <a:srgbClr val="1A73DE"/>
                </a:solidFill>
              </a:rPr>
              <a:t> lite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66417" y="402072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모델</a:t>
            </a:r>
            <a:r>
              <a:rPr lang="ko-KR" altLang="en-US" sz="3200" b="1" kern="0" dirty="0">
                <a:solidFill>
                  <a:srgbClr val="44546A"/>
                </a:solidFill>
              </a:rPr>
              <a:t>링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3051524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양쪽 모서리가 둥근 사각형 27"/>
          <p:cNvSpPr/>
          <p:nvPr/>
        </p:nvSpPr>
        <p:spPr>
          <a:xfrm rot="16200000">
            <a:off x="5029020" y="-292970"/>
            <a:ext cx="6344819" cy="747192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68684" y="1685935"/>
            <a:ext cx="6387467" cy="1012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익숙한 라이브러리로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log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파일과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h5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파일 저장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불러오기가 편함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활용해본 모델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MobileNetV2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3. 3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 데이터 셋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데이터 셋 활용해서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차례 모델링 시도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4705924" y="1835112"/>
            <a:ext cx="2" cy="78380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1764776" y="1941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ImageAI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764776" y="2957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Tensorflow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 lite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764776" y="3973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Keras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6" name="L 도형 65"/>
          <p:cNvSpPr/>
          <p:nvPr/>
        </p:nvSpPr>
        <p:spPr>
          <a:xfrm rot="18726587">
            <a:off x="1757709" y="3823331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cxnSp>
        <p:nvCxnSpPr>
          <p:cNvPr id="67" name="직선 연결선 66"/>
          <p:cNvCxnSpPr>
            <a:stCxn id="43" idx="2"/>
            <a:endCxn id="64" idx="0"/>
          </p:cNvCxnSpPr>
          <p:nvPr/>
        </p:nvCxnSpPr>
        <p:spPr>
          <a:xfrm>
            <a:off x="2662233" y="2301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endCxn id="65" idx="0"/>
          </p:cNvCxnSpPr>
          <p:nvPr/>
        </p:nvCxnSpPr>
        <p:spPr>
          <a:xfrm>
            <a:off x="2662233" y="3317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4871428" y="3317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결과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768684" y="3712555"/>
            <a:ext cx="6958718" cy="401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활용하기 편한 라이브러리인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Keras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 최종 모델링에 적용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4705924" y="3750910"/>
            <a:ext cx="0" cy="32102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871428" y="1236881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rgbClr val="1A73DE"/>
                </a:solidFill>
              </a:rPr>
              <a:t>Keras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66417" y="402072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모델</a:t>
            </a:r>
            <a:r>
              <a:rPr lang="ko-KR" altLang="en-US" sz="3200" b="1" kern="0" dirty="0">
                <a:solidFill>
                  <a:srgbClr val="44546A"/>
                </a:solidFill>
              </a:rPr>
              <a:t>링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7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직사각형 30"/>
          <p:cNvSpPr/>
          <p:nvPr/>
        </p:nvSpPr>
        <p:spPr>
          <a:xfrm>
            <a:off x="2048190" y="376300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모델 선정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3051524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양쪽 모서리가 둥근 사각형 42"/>
          <p:cNvSpPr/>
          <p:nvPr/>
        </p:nvSpPr>
        <p:spPr>
          <a:xfrm rot="16200000">
            <a:off x="5477342" y="155352"/>
            <a:ext cx="6344819" cy="6575277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ㅠ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865733" y="73453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구현 모델 선정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62989" y="1129752"/>
            <a:ext cx="6387467" cy="679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정확도도 물론 중요하지만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신속성이 가장 중요하다고 판단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1A73DE"/>
                </a:solidFill>
              </a:rPr>
              <a:t>MobileNetV2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모델 선정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5700229" y="1304806"/>
            <a:ext cx="0" cy="44368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458" y="1871356"/>
            <a:ext cx="5096586" cy="44011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01458" y="5024761"/>
            <a:ext cx="5217571" cy="204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16043" y="1843048"/>
            <a:ext cx="2851841" cy="3066303"/>
          </a:xfrm>
          <a:prstGeom prst="roundRect">
            <a:avLst/>
          </a:prstGeom>
          <a:solidFill>
            <a:schemeClr val="bg1"/>
          </a:solidFill>
          <a:ln>
            <a:solidFill>
              <a:srgbClr val="C9D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144508" y="166304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Model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144502" y="2293635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1A73DE"/>
                </a:solidFill>
              </a:rPr>
              <a:t>MobileNetV2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44502" y="2924221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>
                <a:solidFill>
                  <a:srgbClr val="1A73DE"/>
                </a:solidFill>
              </a:rPr>
              <a:t>Categorical_crossentropy</a:t>
            </a:r>
            <a:endParaRPr lang="ko-KR" altLang="en-US" sz="1000" b="1" dirty="0">
              <a:solidFill>
                <a:srgbClr val="1A73DE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144501" y="3554807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1A73DE"/>
                </a:solidFill>
              </a:rPr>
              <a:t>Classifier = </a:t>
            </a:r>
            <a:r>
              <a:rPr lang="en-US" altLang="ko-KR" sz="1200" b="1" dirty="0" err="1" smtClean="0">
                <a:solidFill>
                  <a:srgbClr val="1A73DE"/>
                </a:solidFill>
              </a:rPr>
              <a:t>Softmax</a:t>
            </a:r>
            <a:endParaRPr lang="ko-KR" altLang="en-US" sz="1200" b="1" dirty="0">
              <a:solidFill>
                <a:srgbClr val="1A73D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144501" y="4181812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1A73DE"/>
                </a:solidFill>
              </a:rPr>
              <a:t>Optimizer = Adam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7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5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55" name="양쪽 모서리가 둥근 사각형 54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직사각형 30"/>
          <p:cNvSpPr/>
          <p:nvPr/>
        </p:nvSpPr>
        <p:spPr>
          <a:xfrm>
            <a:off x="1330861" y="376827"/>
            <a:ext cx="342220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 smtClean="0">
                <a:solidFill>
                  <a:srgbClr val="44546A"/>
                </a:solidFill>
              </a:rPr>
              <a:t>Train 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크기 비교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006953"/>
              </p:ext>
            </p:extLst>
          </p:nvPr>
        </p:nvGraphicFramePr>
        <p:xfrm>
          <a:off x="317841" y="3051524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양쪽 모서리가 둥근 사각형 31"/>
          <p:cNvSpPr/>
          <p:nvPr/>
        </p:nvSpPr>
        <p:spPr>
          <a:xfrm rot="16200000">
            <a:off x="5996685" y="674699"/>
            <a:ext cx="6344819" cy="5536589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630961" y="1218910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1A73DE"/>
                </a:solidFill>
              </a:rPr>
              <a:t>Train : 10000</a:t>
            </a:r>
            <a:r>
              <a:rPr lang="ko-KR" altLang="en-US" sz="1400" b="1" dirty="0" smtClean="0">
                <a:solidFill>
                  <a:srgbClr val="1A73DE"/>
                </a:solidFill>
              </a:rPr>
              <a:t>장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561601" y="1760481"/>
            <a:ext cx="5183103" cy="2127512"/>
            <a:chOff x="5326883" y="2145672"/>
            <a:chExt cx="6610507" cy="264361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7" r="2040" b="3309"/>
            <a:stretch/>
          </p:blipFill>
          <p:spPr>
            <a:xfrm>
              <a:off x="5326883" y="2145672"/>
              <a:ext cx="3197648" cy="26436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" t="2132" r="1646" b="1662"/>
            <a:stretch/>
          </p:blipFill>
          <p:spPr>
            <a:xfrm>
              <a:off x="8533843" y="2145672"/>
              <a:ext cx="3403547" cy="2600659"/>
            </a:xfrm>
            <a:prstGeom prst="rect">
              <a:avLst/>
            </a:prstGeom>
          </p:spPr>
        </p:pic>
      </p:grpSp>
      <p:cxnSp>
        <p:nvCxnSpPr>
          <p:cNvPr id="9" name="직선 연결선 8"/>
          <p:cNvCxnSpPr/>
          <p:nvPr/>
        </p:nvCxnSpPr>
        <p:spPr>
          <a:xfrm flipV="1">
            <a:off x="6836344" y="2286061"/>
            <a:ext cx="2232438" cy="38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1192022" y="1218910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1A73DE"/>
                </a:solidFill>
              </a:rPr>
              <a:t>Train : 20000</a:t>
            </a:r>
            <a:r>
              <a:rPr lang="ko-KR" altLang="en-US" sz="1400" b="1" dirty="0">
                <a:solidFill>
                  <a:srgbClr val="1A73DE"/>
                </a:solidFill>
              </a:rPr>
              <a:t>장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53" y="1720574"/>
            <a:ext cx="4665287" cy="2207327"/>
          </a:xfrm>
          <a:prstGeom prst="rect">
            <a:avLst/>
          </a:prstGeom>
        </p:spPr>
      </p:pic>
      <p:cxnSp>
        <p:nvCxnSpPr>
          <p:cNvPr id="46" name="직선 연결선 45"/>
          <p:cNvCxnSpPr/>
          <p:nvPr/>
        </p:nvCxnSpPr>
        <p:spPr>
          <a:xfrm flipV="1">
            <a:off x="1359918" y="2098675"/>
            <a:ext cx="1994754" cy="5708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53946"/>
              </p:ext>
            </p:extLst>
          </p:nvPr>
        </p:nvGraphicFramePr>
        <p:xfrm>
          <a:off x="1036769" y="4005106"/>
          <a:ext cx="49643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159">
                  <a:extLst>
                    <a:ext uri="{9D8B030D-6E8A-4147-A177-3AD203B41FA5}">
                      <a16:colId xmlns:a16="http://schemas.microsoft.com/office/drawing/2014/main" val="4136206578"/>
                    </a:ext>
                  </a:extLst>
                </a:gridCol>
                <a:gridCol w="2482159">
                  <a:extLst>
                    <a:ext uri="{9D8B030D-6E8A-4147-A177-3AD203B41FA5}">
                      <a16:colId xmlns:a16="http://schemas.microsoft.com/office/drawing/2014/main" val="78476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Epochs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Test_accuracy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53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88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0.8687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6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123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0.8838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131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0.8636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10028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970820"/>
              </p:ext>
            </p:extLst>
          </p:nvPr>
        </p:nvGraphicFramePr>
        <p:xfrm>
          <a:off x="6670994" y="4000273"/>
          <a:ext cx="49643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159">
                  <a:extLst>
                    <a:ext uri="{9D8B030D-6E8A-4147-A177-3AD203B41FA5}">
                      <a16:colId xmlns:a16="http://schemas.microsoft.com/office/drawing/2014/main" val="4136206578"/>
                    </a:ext>
                  </a:extLst>
                </a:gridCol>
                <a:gridCol w="2482159">
                  <a:extLst>
                    <a:ext uri="{9D8B030D-6E8A-4147-A177-3AD203B41FA5}">
                      <a16:colId xmlns:a16="http://schemas.microsoft.com/office/drawing/2014/main" val="78476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Epochs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Test_accuracy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53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89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0.803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6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93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0.8182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7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143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0.803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10028"/>
                  </a:ext>
                </a:extLst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>
          <a:xfrm>
            <a:off x="3319957" y="1211734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Val_acc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 : 0.9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687917" y="120858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Val_acc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 : 0.8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구현 방식 선정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80082"/>
              </p:ext>
            </p:extLst>
          </p:nvPr>
        </p:nvGraphicFramePr>
        <p:xfrm>
          <a:off x="317172" y="370906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모서리가 둥근 직사각형 72"/>
          <p:cNvSpPr/>
          <p:nvPr/>
        </p:nvSpPr>
        <p:spPr>
          <a:xfrm>
            <a:off x="1723500" y="2142745"/>
            <a:ext cx="2431395" cy="2126303"/>
          </a:xfrm>
          <a:prstGeom prst="roundRect">
            <a:avLst/>
          </a:prstGeom>
          <a:solidFill>
            <a:schemeClr val="bg1"/>
          </a:solidFill>
          <a:ln>
            <a:solidFill>
              <a:srgbClr val="C9D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2041734" y="3388824"/>
            <a:ext cx="1794913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rgbClr val="0070C0"/>
                </a:solidFill>
              </a:rPr>
              <a:t>라즈베리파이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041736" y="1941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구현 방식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041735" y="2615880"/>
            <a:ext cx="1794913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어플리케이션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1" name="양쪽 모서리가 둥근 사각형 80"/>
          <p:cNvSpPr/>
          <p:nvPr/>
        </p:nvSpPr>
        <p:spPr>
          <a:xfrm rot="16200000">
            <a:off x="5384127" y="62139"/>
            <a:ext cx="6344819" cy="676171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289649" y="1196148"/>
            <a:ext cx="1794913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어플리케이션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355391" y="1634387"/>
            <a:ext cx="6873438" cy="71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Tensorflow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lite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예시를 활용해서 구성하는 것은 성공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Android studio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기반 언어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이기에 자유롭게 인터페이스 변경하기 어려움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5289649" y="1783563"/>
            <a:ext cx="2982" cy="51078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5289649" y="2524666"/>
            <a:ext cx="1794913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rgbClr val="0070C0"/>
                </a:solidFill>
              </a:rPr>
              <a:t>라즈베리파이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355391" y="2962905"/>
            <a:ext cx="6795800" cy="771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리눅스 기반으로 수업에서 사용했던 것들을 활용 가능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Python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언어도 활용이 가능해서 도전 해볼만하다고 생각했음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 flipH="1">
            <a:off x="5289649" y="3112081"/>
            <a:ext cx="2982" cy="52827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5289649" y="417202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구현 방식 선정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349698" y="4561628"/>
            <a:ext cx="6723855" cy="679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주어진 기간에 두개 모두 구현이 어렵다고 판단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수업에서 배운 것들을 활용하기 위해 </a:t>
            </a:r>
            <a:r>
              <a:rPr lang="ko-KR" altLang="en-US" sz="1400" b="1" dirty="0" err="1" smtClean="0">
                <a:solidFill>
                  <a:srgbClr val="1A73DE"/>
                </a:solidFill>
              </a:rPr>
              <a:t>라즈베리파이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결정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5286938" y="4736682"/>
            <a:ext cx="0" cy="44368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38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90" y="-2103742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60" name="양쪽 모서리가 둥근 사각형 59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85" name="모서리가 둥근 직사각형 84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3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23482" y="370846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양쪽 모서리가 둥근 사각형 89"/>
          <p:cNvSpPr/>
          <p:nvPr/>
        </p:nvSpPr>
        <p:spPr>
          <a:xfrm rot="16200000">
            <a:off x="5264278" y="-57712"/>
            <a:ext cx="6344819" cy="700141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6136011" y="754285"/>
            <a:ext cx="4322688" cy="1321095"/>
            <a:chOff x="5612193" y="630589"/>
            <a:chExt cx="4322688" cy="1502014"/>
          </a:xfrm>
        </p:grpSpPr>
        <p:cxnSp>
          <p:nvCxnSpPr>
            <p:cNvPr id="68" name="직선 연결선 67"/>
            <p:cNvCxnSpPr/>
            <p:nvPr/>
          </p:nvCxnSpPr>
          <p:spPr>
            <a:xfrm rot="16200000" flipH="1">
              <a:off x="5201275" y="1585261"/>
              <a:ext cx="829770" cy="7934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5662422" y="1101498"/>
              <a:ext cx="4272459" cy="1031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웹캠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사용 </a:t>
              </a:r>
              <a:r>
                <a:rPr lang="ko-KR" altLang="en-US" sz="1400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비디오캡쳐</a:t>
              </a:r>
              <a:endPara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캡쳐화면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이미지 변환 및 저장</a:t>
              </a:r>
              <a:endPara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5667043" y="630589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rgbClr val="0070C0"/>
                  </a:solidFill>
                </a:rPr>
                <a:t>OpenCV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6143944" y="2133665"/>
            <a:ext cx="4683939" cy="1462293"/>
            <a:chOff x="5979560" y="2298049"/>
            <a:chExt cx="4683939" cy="1462293"/>
          </a:xfrm>
        </p:grpSpPr>
        <p:cxnSp>
          <p:nvCxnSpPr>
            <p:cNvPr id="71" name="직선 연결선 70"/>
            <p:cNvCxnSpPr/>
            <p:nvPr/>
          </p:nvCxnSpPr>
          <p:spPr>
            <a:xfrm rot="5400000">
              <a:off x="5521461" y="3301831"/>
              <a:ext cx="916610" cy="412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/>
            <p:cNvSpPr/>
            <p:nvPr/>
          </p:nvSpPr>
          <p:spPr>
            <a:xfrm>
              <a:off x="6032131" y="2768958"/>
              <a:ext cx="4631368" cy="671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학습된 모델 불러오기</a:t>
              </a:r>
              <a:endPara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저장된 이미지를 모델에 사용하는 형태로 변환</a:t>
              </a:r>
              <a:endPara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예측한 결과 값 반환</a:t>
              </a:r>
              <a:endParaRPr lang="en-US" altLang="ko-KR" sz="1050" dirty="0" smtClean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6031970" y="2298049"/>
              <a:ext cx="3204498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rgbClr val="0070C0"/>
                  </a:solidFill>
                </a:rPr>
                <a:t>Tensorflow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 / </a:t>
              </a:r>
              <a:r>
                <a:rPr lang="en-US" altLang="ko-KR" sz="1400" b="1" dirty="0" err="1" smtClean="0">
                  <a:solidFill>
                    <a:srgbClr val="0070C0"/>
                  </a:solidFill>
                </a:rPr>
                <a:t>Keras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  +  </a:t>
              </a:r>
              <a:r>
                <a:rPr lang="en-US" altLang="ko-KR" sz="1400" b="1" dirty="0" err="1" smtClean="0">
                  <a:solidFill>
                    <a:srgbClr val="0070C0"/>
                  </a:solidFill>
                </a:rPr>
                <a:t>numpy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174767" y="3870146"/>
            <a:ext cx="4683936" cy="1220696"/>
            <a:chOff x="5609692" y="4122970"/>
            <a:chExt cx="4683936" cy="1220696"/>
          </a:xfrm>
        </p:grpSpPr>
        <p:cxnSp>
          <p:nvCxnSpPr>
            <p:cNvPr id="76" name="직선 연결선 75"/>
            <p:cNvCxnSpPr/>
            <p:nvPr/>
          </p:nvCxnSpPr>
          <p:spPr>
            <a:xfrm rot="5400000">
              <a:off x="5456302" y="4824977"/>
              <a:ext cx="307349" cy="57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5662260" y="4601880"/>
              <a:ext cx="4631368" cy="7417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저장된 안내음성 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mp3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파일 재생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5662261" y="4122970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rgbClr val="0070C0"/>
                  </a:solidFill>
                </a:rPr>
                <a:t>pygame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1700122" y="3246632"/>
            <a:ext cx="2155027" cy="2839538"/>
            <a:chOff x="1720670" y="3164440"/>
            <a:chExt cx="2155027" cy="2839538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1900334" y="4226863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70C0"/>
                  </a:solidFill>
                </a:rPr>
                <a:t>현재 화면 저장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1900333" y="4782769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70C0"/>
                  </a:solidFill>
                </a:rPr>
                <a:t>저장된 이미지 예측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900332" y="5373391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70C0"/>
                  </a:solidFill>
                </a:rPr>
                <a:t>결과 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/ </a:t>
              </a:r>
              <a:r>
                <a:rPr lang="ko-KR" altLang="en-US" sz="1400" b="1" dirty="0" smtClean="0">
                  <a:solidFill>
                    <a:srgbClr val="0070C0"/>
                  </a:solidFill>
                </a:rPr>
                <a:t>음성 출력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20670" y="3164440"/>
              <a:ext cx="2155027" cy="2839538"/>
            </a:xfrm>
            <a:prstGeom prst="roundRect">
              <a:avLst/>
            </a:prstGeom>
            <a:noFill/>
            <a:ln>
              <a:solidFill>
                <a:srgbClr val="C9D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907183" y="3473422"/>
              <a:ext cx="1794913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70C0"/>
                  </a:solidFill>
                </a:rPr>
                <a:t>입력 대기 상태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27442" y="3883631"/>
              <a:ext cx="8424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FF0000"/>
                  </a:solidFill>
                </a:rPr>
                <a:t>입력</a:t>
              </a:r>
              <a:r>
                <a:rPr lang="en-US" altLang="ko-KR" sz="1200" b="1" dirty="0" smtClean="0">
                  <a:solidFill>
                    <a:srgbClr val="FF0000"/>
                  </a:solidFill>
                </a:rPr>
                <a:t>!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1879784" y="301469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반복되는 구간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879784" y="2182965"/>
            <a:ext cx="1794913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rgbClr val="0070C0"/>
                </a:solidFill>
              </a:rPr>
              <a:t>비디오캡쳐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시작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879788" y="1423902"/>
            <a:ext cx="1794913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0070C0"/>
                </a:solidFill>
              </a:rPr>
              <a:t>모델</a:t>
            </a:r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불러오기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45901" y="366787"/>
            <a:ext cx="42583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라즈베리파이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활용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93" y="5432215"/>
            <a:ext cx="1573709" cy="827466"/>
          </a:xfrm>
          <a:prstGeom prst="rect">
            <a:avLst/>
          </a:prstGeom>
        </p:spPr>
      </p:pic>
      <p:sp>
        <p:nvSpPr>
          <p:cNvPr id="103" name="모서리가 둥근 직사각형 102"/>
          <p:cNvSpPr/>
          <p:nvPr/>
        </p:nvSpPr>
        <p:spPr>
          <a:xfrm>
            <a:off x="5664235" y="522268"/>
            <a:ext cx="5637338" cy="4470972"/>
          </a:xfrm>
          <a:prstGeom prst="roundRect">
            <a:avLst/>
          </a:prstGeom>
          <a:noFill/>
          <a:ln>
            <a:solidFill>
              <a:srgbClr val="C9D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672797" y="5147353"/>
            <a:ext cx="5637338" cy="1416120"/>
          </a:xfrm>
          <a:prstGeom prst="roundRect">
            <a:avLst/>
          </a:prstGeom>
          <a:noFill/>
          <a:ln>
            <a:solidFill>
              <a:srgbClr val="C9D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05" name="TextBox 104"/>
          <p:cNvSpPr txBox="1"/>
          <p:nvPr/>
        </p:nvSpPr>
        <p:spPr>
          <a:xfrm>
            <a:off x="7890553" y="5599415"/>
            <a:ext cx="26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CLOVA Voice API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안내음성 생성 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rot="16200000" flipV="1">
            <a:off x="7340890" y="5018930"/>
            <a:ext cx="513703" cy="10271"/>
          </a:xfrm>
          <a:prstGeom prst="straightConnector1">
            <a:avLst/>
          </a:prstGeom>
          <a:ln w="38100">
            <a:solidFill>
              <a:srgbClr val="1A73DE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>
            <a:stCxn id="62" idx="2"/>
            <a:endCxn id="47" idx="0"/>
          </p:cNvCxnSpPr>
          <p:nvPr/>
        </p:nvCxnSpPr>
        <p:spPr>
          <a:xfrm flipH="1">
            <a:off x="2777241" y="1783902"/>
            <a:ext cx="4" cy="399063"/>
          </a:xfrm>
          <a:prstGeom prst="straightConnector1">
            <a:avLst/>
          </a:prstGeom>
          <a:ln w="38100">
            <a:solidFill>
              <a:srgbClr val="1A73D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7" idx="2"/>
            <a:endCxn id="89" idx="0"/>
          </p:cNvCxnSpPr>
          <p:nvPr/>
        </p:nvCxnSpPr>
        <p:spPr>
          <a:xfrm>
            <a:off x="2777241" y="2542965"/>
            <a:ext cx="0" cy="471734"/>
          </a:xfrm>
          <a:prstGeom prst="straightConnector1">
            <a:avLst/>
          </a:prstGeom>
          <a:ln w="38100">
            <a:solidFill>
              <a:srgbClr val="1A73D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1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직사각형 30"/>
          <p:cNvSpPr/>
          <p:nvPr/>
        </p:nvSpPr>
        <p:spPr>
          <a:xfrm>
            <a:off x="1527989" y="375821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프로젝트 주제 선정 배경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63887"/>
              </p:ext>
            </p:extLst>
          </p:nvPr>
        </p:nvGraphicFramePr>
        <p:xfrm>
          <a:off x="319417" y="1782462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KakaoTalk_20200919_15173679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20645" y="1244898"/>
            <a:ext cx="9155100" cy="51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9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30840" y="381704"/>
            <a:ext cx="4227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라즈베리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파이</a:t>
            </a:r>
            <a:r>
              <a:rPr lang="en-US" altLang="ko-KR" sz="3200" b="1" kern="0" dirty="0" smtClean="0">
                <a:solidFill>
                  <a:srgbClr val="44546A"/>
                </a:solidFill>
              </a:rPr>
              <a:t>4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결과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47" name="양쪽 모서리가 둥근 사각형 46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1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83493"/>
              </p:ext>
            </p:extLst>
          </p:nvPr>
        </p:nvGraphicFramePr>
        <p:xfrm>
          <a:off x="317172" y="370906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KakaoTalk_20200921_1227245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91652" y="1142999"/>
            <a:ext cx="9672533" cy="54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30840" y="381704"/>
            <a:ext cx="4227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기대 효과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rot="16200000">
            <a:off x="4809734" y="-512257"/>
            <a:ext cx="3176925" cy="1107839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4" name="양쪽 모서리가 둥근 사각형 23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0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4390432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538437" y="4667999"/>
            <a:ext cx="4523003" cy="103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1A73DE"/>
                </a:solidFill>
              </a:rPr>
              <a:t>정보 접근성</a:t>
            </a:r>
            <a:r>
              <a:rPr lang="ko-KR" altLang="en-US" b="1" dirty="0" smtClean="0">
                <a:solidFill>
                  <a:schemeClr val="tx1"/>
                </a:solidFill>
              </a:rPr>
              <a:t>과 </a:t>
            </a:r>
            <a:r>
              <a:rPr lang="ko-KR" altLang="en-US" b="1" dirty="0" smtClean="0">
                <a:solidFill>
                  <a:srgbClr val="1A73DE"/>
                </a:solidFill>
              </a:rPr>
              <a:t>소비자로서의 권리</a:t>
            </a:r>
            <a:r>
              <a:rPr lang="ko-KR" altLang="en-US" b="1" dirty="0" smtClean="0">
                <a:solidFill>
                  <a:schemeClr val="tx1"/>
                </a:solidFill>
              </a:rPr>
              <a:t>를 보장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241002" y="4667999"/>
            <a:ext cx="4523003" cy="103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자유롭게 구매할 수 있는 </a:t>
            </a:r>
            <a:r>
              <a:rPr lang="ko-KR" altLang="en-US" b="1" dirty="0" smtClean="0">
                <a:solidFill>
                  <a:srgbClr val="1A73DE"/>
                </a:solidFill>
              </a:rPr>
              <a:t>환경 조성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75"/>
          <a:stretch/>
        </p:blipFill>
        <p:spPr>
          <a:xfrm>
            <a:off x="3503843" y="1548667"/>
            <a:ext cx="5184313" cy="30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30840" y="381704"/>
            <a:ext cx="4227988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발전 </a:t>
            </a:r>
            <a:r>
              <a:rPr lang="en-US" altLang="ko-KR" sz="3200" b="1" kern="0" dirty="0" smtClean="0">
                <a:solidFill>
                  <a:srgbClr val="44546A"/>
                </a:solidFill>
              </a:rPr>
              <a:t>/ 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개선사항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4" name="양쪽 모서리가 둥근 사각형 23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0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4390432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양쪽 모서리가 둥근 사각형 36"/>
          <p:cNvSpPr/>
          <p:nvPr/>
        </p:nvSpPr>
        <p:spPr>
          <a:xfrm rot="16200000">
            <a:off x="5928786" y="606794"/>
            <a:ext cx="6344819" cy="567239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0"/>
          <a:stretch/>
        </p:blipFill>
        <p:spPr>
          <a:xfrm>
            <a:off x="7596971" y="1406505"/>
            <a:ext cx="2807449" cy="257985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1413918" y="1321104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단기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발전사항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413918" y="3505303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중장기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발전사항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67326" y="1723907"/>
            <a:ext cx="3695292" cy="75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다양한 센서와 음성 안내로 편의성 증대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 제작으로 접근성 증가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1201583" y="1873084"/>
            <a:ext cx="2982" cy="51078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267325" y="3986362"/>
            <a:ext cx="4043815" cy="71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다양한 품목을 인식할 수 있도록 클래스 증가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객체의 위치를 알려주는 모델로 발전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 flipH="1">
            <a:off x="1201583" y="4135538"/>
            <a:ext cx="2982" cy="51078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739195" y="3865303"/>
            <a:ext cx="4523003" cy="103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음료수 외에도 점자 표시 안된 제품 多</a:t>
            </a:r>
            <a:endParaRPr lang="ko-KR" altLang="en-US" b="1" dirty="0" smtClean="0">
              <a:solidFill>
                <a:srgbClr val="1A73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18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50" name="양쪽 모서리가 둥근 사각형 49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45775"/>
              </p:ext>
            </p:extLst>
          </p:nvPr>
        </p:nvGraphicFramePr>
        <p:xfrm>
          <a:off x="317172" y="5021547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982006" y="2950381"/>
            <a:ext cx="4227988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smtClean="0">
                <a:solidFill>
                  <a:srgbClr val="44546A"/>
                </a:solidFill>
              </a:rPr>
              <a:t>감사합니다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17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15832" y="-2103094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62" name="양쪽 모서리가 둥근 사각형 61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67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직사각형 30"/>
          <p:cNvSpPr/>
          <p:nvPr/>
        </p:nvSpPr>
        <p:spPr>
          <a:xfrm>
            <a:off x="1527989" y="375821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전체 프로세스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82947" y="1455054"/>
            <a:ext cx="4111024" cy="2338469"/>
            <a:chOff x="1682947" y="1455054"/>
            <a:chExt cx="4111024" cy="233846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682947" y="1635054"/>
              <a:ext cx="4111024" cy="21584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9D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841001" y="1455054"/>
              <a:ext cx="1794913" cy="360000"/>
            </a:xfrm>
            <a:prstGeom prst="roundRect">
              <a:avLst/>
            </a:prstGeom>
            <a:solidFill>
              <a:srgbClr val="1A73DE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prstClr val="white"/>
                  </a:solidFill>
                </a:rPr>
                <a:t>이미지 수집 〮 전처리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36342" y="1455054"/>
            <a:ext cx="4320573" cy="2338469"/>
            <a:chOff x="1682947" y="1455054"/>
            <a:chExt cx="4320573" cy="233846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1682947" y="1635055"/>
              <a:ext cx="4320573" cy="21584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9D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2945774" y="1455054"/>
              <a:ext cx="1794913" cy="360000"/>
            </a:xfrm>
            <a:prstGeom prst="roundRect">
              <a:avLst/>
            </a:prstGeom>
            <a:solidFill>
              <a:srgbClr val="1A73DE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모델링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882845" y="4035230"/>
            <a:ext cx="4320575" cy="2307381"/>
            <a:chOff x="1682947" y="1455054"/>
            <a:chExt cx="4320575" cy="230738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682947" y="1635055"/>
              <a:ext cx="4320575" cy="21273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9D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945777" y="1455054"/>
              <a:ext cx="1794913" cy="360000"/>
            </a:xfrm>
            <a:prstGeom prst="roundRect">
              <a:avLst/>
            </a:prstGeom>
            <a:solidFill>
              <a:srgbClr val="1A73DE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구현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17" y="1929579"/>
            <a:ext cx="1549002" cy="6638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28402" r="19211" b="31742"/>
          <a:stretch/>
        </p:blipFill>
        <p:spPr>
          <a:xfrm>
            <a:off x="1859254" y="1983091"/>
            <a:ext cx="1726059" cy="534256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880417" y="2707962"/>
            <a:ext cx="1694322" cy="732955"/>
            <a:chOff x="1803229" y="2442422"/>
            <a:chExt cx="1694322" cy="73295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066248" y="2442422"/>
              <a:ext cx="1431303" cy="7329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F</a:t>
              </a:r>
              <a:r>
                <a:rPr lang="en-US" altLang="ko-KR" dirty="0" err="1" smtClean="0">
                  <a:solidFill>
                    <a:schemeClr val="tx1"/>
                  </a:solidFill>
                </a:rPr>
                <a:t>atkun</a:t>
              </a:r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229" y="2485828"/>
              <a:ext cx="636998" cy="636998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1876487" y="2781450"/>
            <a:ext cx="2003930" cy="593723"/>
            <a:chOff x="3038204" y="4756309"/>
            <a:chExt cx="2003930" cy="59372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302767" y="4827421"/>
              <a:ext cx="1739367" cy="451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VisiPics</a:t>
              </a:r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04" y="4756309"/>
              <a:ext cx="612529" cy="59372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833" y="1906045"/>
            <a:ext cx="1434327" cy="8032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856" y="2714612"/>
            <a:ext cx="1059253" cy="10451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28" y="1897799"/>
            <a:ext cx="819716" cy="8197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6" t="14422" r="13866" b="13441"/>
          <a:stretch/>
        </p:blipFill>
        <p:spPr>
          <a:xfrm>
            <a:off x="7304383" y="2698691"/>
            <a:ext cx="980203" cy="10392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09" y="4523850"/>
            <a:ext cx="1524793" cy="84598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83" y="4700102"/>
            <a:ext cx="1352221" cy="119380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09" y="5442488"/>
            <a:ext cx="1573709" cy="827466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541588"/>
              </p:ext>
            </p:extLst>
          </p:nvPr>
        </p:nvGraphicFramePr>
        <p:xfrm>
          <a:off x="317628" y="11232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66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35" name="양쪽 모서리가 둥근 사각형 34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직사각형 30"/>
          <p:cNvSpPr/>
          <p:nvPr/>
        </p:nvSpPr>
        <p:spPr>
          <a:xfrm>
            <a:off x="1527989" y="37582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44546A"/>
                </a:solidFill>
              </a:rPr>
              <a:t>클래스 선정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53802"/>
              </p:ext>
            </p:extLst>
          </p:nvPr>
        </p:nvGraphicFramePr>
        <p:xfrm>
          <a:off x="1922895" y="2629932"/>
          <a:ext cx="8128000" cy="366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445698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80073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058562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89765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51533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이프로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부족할 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데미소다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사과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밀키스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칠성사이다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코카콜라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36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3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토레타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파워에이드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펩시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포카리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스웨트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환타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오렌지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73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8570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95" y="2629931"/>
            <a:ext cx="1625600" cy="14552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95" y="2629932"/>
            <a:ext cx="1629295" cy="1455253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1390847" y="1321104"/>
            <a:ext cx="9191428" cy="10662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765926" y="1158011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선정 기준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95" y="2629931"/>
            <a:ext cx="1629295" cy="14552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42" y="2629273"/>
            <a:ext cx="1625600" cy="14559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23" y="2626565"/>
            <a:ext cx="1623752" cy="14621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95" y="4464493"/>
            <a:ext cx="1625600" cy="14578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57" y="4470691"/>
            <a:ext cx="1613417" cy="145160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95" y="4470693"/>
            <a:ext cx="1625600" cy="145842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95" y="4464493"/>
            <a:ext cx="1625600" cy="146256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15" y="4463812"/>
            <a:ext cx="1618180" cy="1458486"/>
          </a:xfrm>
          <a:prstGeom prst="rect">
            <a:avLst/>
          </a:prstGeom>
        </p:spPr>
      </p:pic>
      <p:cxnSp>
        <p:nvCxnSpPr>
          <p:cNvPr id="42" name="직선 연결선 41"/>
          <p:cNvCxnSpPr/>
          <p:nvPr/>
        </p:nvCxnSpPr>
        <p:spPr>
          <a:xfrm>
            <a:off x="1495425" y="1603375"/>
            <a:ext cx="0" cy="58499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538327" y="1518012"/>
            <a:ext cx="8891548" cy="79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흔히 접할 수 있는 다양한 음료들을 대상으로 선정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색상이 비슷해도 특징을 구별할 수 있을 지 확인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파워에이드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펩시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포카리스웨트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99935"/>
              </p:ext>
            </p:extLst>
          </p:nvPr>
        </p:nvGraphicFramePr>
        <p:xfrm>
          <a:off x="317172" y="23977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37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직사각형 30"/>
          <p:cNvSpPr/>
          <p:nvPr/>
        </p:nvSpPr>
        <p:spPr>
          <a:xfrm>
            <a:off x="838243" y="3724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데이터셋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</a:t>
            </a:r>
            <a:r>
              <a:rPr lang="ko-KR" altLang="en-US" sz="3200" b="1" kern="0" dirty="0" err="1" smtClean="0">
                <a:solidFill>
                  <a:srgbClr val="44546A"/>
                </a:solidFill>
              </a:rPr>
              <a:t>구성과정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23922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1766007" y="1689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007" y="2705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셋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66007" y="3721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766007" y="473798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2" name="L 도형 1"/>
          <p:cNvSpPr/>
          <p:nvPr/>
        </p:nvSpPr>
        <p:spPr>
          <a:xfrm rot="18726587">
            <a:off x="1758940" y="1556582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7" name="양쪽 모서리가 둥근 사각형 36"/>
          <p:cNvSpPr/>
          <p:nvPr/>
        </p:nvSpPr>
        <p:spPr>
          <a:xfrm rot="16200000">
            <a:off x="4982272" y="-339715"/>
            <a:ext cx="6344819" cy="7565418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30586" y="74374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261" y="2049008"/>
            <a:ext cx="7168839" cy="441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4" name="직선 연결선 43"/>
          <p:cNvCxnSpPr/>
          <p:nvPr/>
        </p:nvCxnSpPr>
        <p:spPr>
          <a:xfrm flipH="1">
            <a:off x="4570261" y="1239357"/>
            <a:ext cx="568" cy="62670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621061" y="1166512"/>
            <a:ext cx="6054448" cy="751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Google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크롬 확장 프로그램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Fatkun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으로 이미지 총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1200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크롤링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데이터 부족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으로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추가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크롤링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필요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이미지 불균형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발생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" name="직선 연결선 3"/>
          <p:cNvCxnSpPr>
            <a:stCxn id="35" idx="2"/>
            <a:endCxn id="38" idx="0"/>
          </p:cNvCxnSpPr>
          <p:nvPr/>
        </p:nvCxnSpPr>
        <p:spPr>
          <a:xfrm>
            <a:off x="2663464" y="2049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8" idx="2"/>
            <a:endCxn id="41" idx="0"/>
          </p:cNvCxnSpPr>
          <p:nvPr/>
        </p:nvCxnSpPr>
        <p:spPr>
          <a:xfrm>
            <a:off x="2663464" y="3065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79" idx="0"/>
          </p:cNvCxnSpPr>
          <p:nvPr/>
        </p:nvCxnSpPr>
        <p:spPr>
          <a:xfrm>
            <a:off x="2663464" y="4081662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6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23922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1766007" y="1689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007" y="2705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셋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66007" y="3721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766007" y="473798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2" name="L 도형 1"/>
          <p:cNvSpPr/>
          <p:nvPr/>
        </p:nvSpPr>
        <p:spPr>
          <a:xfrm rot="18726587">
            <a:off x="1758941" y="2556706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7" name="양쪽 모서리가 둥근 사각형 36"/>
          <p:cNvSpPr/>
          <p:nvPr/>
        </p:nvSpPr>
        <p:spPr>
          <a:xfrm rot="16200000">
            <a:off x="4982272" y="-339715"/>
            <a:ext cx="6344819" cy="7565418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30586" y="74374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570261" y="1239357"/>
            <a:ext cx="568" cy="62670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621061" y="1166512"/>
            <a:ext cx="6054448" cy="751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Selenium, BeautifulSoup4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으로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Daum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Naver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에서 총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3300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크롤링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중복 사진 多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로고 사진 多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정제 필요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" name="직선 연결선 3"/>
          <p:cNvCxnSpPr>
            <a:stCxn id="35" idx="2"/>
            <a:endCxn id="38" idx="0"/>
          </p:cNvCxnSpPr>
          <p:nvPr/>
        </p:nvCxnSpPr>
        <p:spPr>
          <a:xfrm>
            <a:off x="2663464" y="2049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8" idx="2"/>
            <a:endCxn id="41" idx="0"/>
          </p:cNvCxnSpPr>
          <p:nvPr/>
        </p:nvCxnSpPr>
        <p:spPr>
          <a:xfrm>
            <a:off x="2663464" y="3065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79" idx="0"/>
          </p:cNvCxnSpPr>
          <p:nvPr/>
        </p:nvCxnSpPr>
        <p:spPr>
          <a:xfrm>
            <a:off x="2663464" y="4081662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4721701" y="1941008"/>
            <a:ext cx="6717824" cy="4390348"/>
            <a:chOff x="4721701" y="1168780"/>
            <a:chExt cx="6717824" cy="5162576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1701" y="1195572"/>
              <a:ext cx="6717824" cy="5135784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5582855" y="3240356"/>
              <a:ext cx="1630680" cy="1046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935655" y="3226960"/>
              <a:ext cx="1630680" cy="1046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8958515" y="1168780"/>
              <a:ext cx="1630680" cy="1046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838243" y="3724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데이터셋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</a:t>
            </a:r>
            <a:r>
              <a:rPr lang="ko-KR" altLang="en-US" sz="3200" b="1" kern="0" dirty="0" err="1" smtClean="0">
                <a:solidFill>
                  <a:srgbClr val="44546A"/>
                </a:solidFill>
              </a:rPr>
              <a:t>구성과정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23922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1766007" y="1689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007" y="2705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셋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66007" y="3721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766007" y="473798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2" name="L 도형 1"/>
          <p:cNvSpPr/>
          <p:nvPr/>
        </p:nvSpPr>
        <p:spPr>
          <a:xfrm rot="18726587">
            <a:off x="1758941" y="2556706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7" name="양쪽 모서리가 둥근 사각형 36"/>
          <p:cNvSpPr/>
          <p:nvPr/>
        </p:nvSpPr>
        <p:spPr>
          <a:xfrm rot="16200000">
            <a:off x="4982272" y="-339715"/>
            <a:ext cx="6344819" cy="7565418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30586" y="74374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정제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570829" y="1239357"/>
            <a:ext cx="1171" cy="55372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621061" y="1166512"/>
            <a:ext cx="6054448" cy="707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VisPics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활용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차로 중복된 사진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제거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다른 사물 〮 광고 문구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포함된 사진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식별 클래스가 작은 사진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제거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cxnSp>
        <p:nvCxnSpPr>
          <p:cNvPr id="4" name="직선 연결선 3"/>
          <p:cNvCxnSpPr>
            <a:stCxn id="35" idx="2"/>
            <a:endCxn id="38" idx="0"/>
          </p:cNvCxnSpPr>
          <p:nvPr/>
        </p:nvCxnSpPr>
        <p:spPr>
          <a:xfrm>
            <a:off x="2663464" y="2049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8" idx="2"/>
            <a:endCxn id="41" idx="0"/>
          </p:cNvCxnSpPr>
          <p:nvPr/>
        </p:nvCxnSpPr>
        <p:spPr>
          <a:xfrm>
            <a:off x="2663464" y="3065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79" idx="0"/>
          </p:cNvCxnSpPr>
          <p:nvPr/>
        </p:nvCxnSpPr>
        <p:spPr>
          <a:xfrm>
            <a:off x="2663464" y="4081662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2" b="4505"/>
          <a:stretch/>
        </p:blipFill>
        <p:spPr bwMode="auto">
          <a:xfrm>
            <a:off x="4594611" y="1961172"/>
            <a:ext cx="7120139" cy="433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838243" y="3724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데이터셋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</a:t>
            </a:r>
            <a:r>
              <a:rPr lang="ko-KR" altLang="en-US" sz="3200" b="1" kern="0" dirty="0" err="1" smtClean="0">
                <a:solidFill>
                  <a:srgbClr val="44546A"/>
                </a:solidFill>
              </a:rPr>
              <a:t>구성과정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6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23922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1766007" y="1689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007" y="2705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셋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66007" y="3721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766007" y="473798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2" name="L 도형 1"/>
          <p:cNvSpPr/>
          <p:nvPr/>
        </p:nvSpPr>
        <p:spPr>
          <a:xfrm rot="18726587">
            <a:off x="1758940" y="3575436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7" name="양쪽 모서리가 둥근 사각형 36"/>
          <p:cNvSpPr/>
          <p:nvPr/>
        </p:nvSpPr>
        <p:spPr>
          <a:xfrm rot="16200000">
            <a:off x="4982272" y="-339715"/>
            <a:ext cx="6344819" cy="7565418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30586" y="74374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4570829" y="1239357"/>
            <a:ext cx="3552" cy="33538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621061" y="1166512"/>
            <a:ext cx="6054448" cy="408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다양한 각도에서 필요한 사진이 필요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총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2000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 촬영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" name="직선 연결선 3"/>
          <p:cNvCxnSpPr>
            <a:stCxn id="35" idx="2"/>
            <a:endCxn id="38" idx="0"/>
          </p:cNvCxnSpPr>
          <p:nvPr/>
        </p:nvCxnSpPr>
        <p:spPr>
          <a:xfrm>
            <a:off x="2663464" y="2049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8" idx="2"/>
            <a:endCxn id="41" idx="0"/>
          </p:cNvCxnSpPr>
          <p:nvPr/>
        </p:nvCxnSpPr>
        <p:spPr>
          <a:xfrm>
            <a:off x="2663464" y="3065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79" idx="0"/>
          </p:cNvCxnSpPr>
          <p:nvPr/>
        </p:nvCxnSpPr>
        <p:spPr>
          <a:xfrm>
            <a:off x="2663464" y="4081662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61" y="1689008"/>
            <a:ext cx="7023871" cy="414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838243" y="3724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데이터셋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</a:t>
            </a:r>
            <a:r>
              <a:rPr lang="ko-KR" altLang="en-US" sz="3200" b="1" kern="0" dirty="0" err="1" smtClean="0">
                <a:solidFill>
                  <a:srgbClr val="44546A"/>
                </a:solidFill>
              </a:rPr>
              <a:t>구성과정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0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0DE"/>
          </a:solidFill>
          <a:ln>
            <a:solidFill>
              <a:srgbClr val="C9D0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7154" y="270587"/>
            <a:ext cx="531845" cy="6344819"/>
            <a:chOff x="327154" y="270587"/>
            <a:chExt cx="531845" cy="6344819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-2579333" y="3177074"/>
              <a:ext cx="6344819" cy="53184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11128" y="1321104"/>
              <a:ext cx="163895" cy="145623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78404" y="1284289"/>
              <a:ext cx="229344" cy="107445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36"/>
            <p:cNvSpPr>
              <a:spLocks noEditPoints="1"/>
            </p:cNvSpPr>
            <p:nvPr/>
          </p:nvSpPr>
          <p:spPr bwMode="auto">
            <a:xfrm>
              <a:off x="536374" y="3881202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5076" y="523875"/>
              <a:ext cx="216000" cy="157689"/>
              <a:chOff x="444218" y="523875"/>
              <a:chExt cx="216000" cy="15768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4" y="1941008"/>
              <a:ext cx="214876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6" y="2554062"/>
              <a:ext cx="216000" cy="2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2" y="5175269"/>
              <a:ext cx="172726" cy="22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47" y="3198124"/>
              <a:ext cx="241589" cy="240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89" y="4541812"/>
              <a:ext cx="207907" cy="23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17172" y="239229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1766007" y="168900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007" y="27053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셋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66007" y="372166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차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766007" y="473798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 데이터 </a:t>
            </a:r>
            <a:r>
              <a:rPr lang="ko-KR" altLang="en-US" sz="1400" b="1" dirty="0">
                <a:solidFill>
                  <a:prstClr val="white"/>
                </a:solidFill>
              </a:rPr>
              <a:t>셋</a:t>
            </a:r>
          </a:p>
        </p:txBody>
      </p:sp>
      <p:sp>
        <p:nvSpPr>
          <p:cNvPr id="2" name="L 도형 1"/>
          <p:cNvSpPr/>
          <p:nvPr/>
        </p:nvSpPr>
        <p:spPr>
          <a:xfrm rot="18726587">
            <a:off x="1758940" y="3575436"/>
            <a:ext cx="356563" cy="139291"/>
          </a:xfrm>
          <a:prstGeom prst="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37" name="양쪽 모서리가 둥근 사각형 36"/>
          <p:cNvSpPr/>
          <p:nvPr/>
        </p:nvSpPr>
        <p:spPr>
          <a:xfrm rot="16200000">
            <a:off x="4982272" y="-339715"/>
            <a:ext cx="6344819" cy="7565418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>
            <a:stCxn id="35" idx="2"/>
            <a:endCxn id="38" idx="0"/>
          </p:cNvCxnSpPr>
          <p:nvPr/>
        </p:nvCxnSpPr>
        <p:spPr>
          <a:xfrm>
            <a:off x="2663464" y="2049008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8" idx="2"/>
            <a:endCxn id="41" idx="0"/>
          </p:cNvCxnSpPr>
          <p:nvPr/>
        </p:nvCxnSpPr>
        <p:spPr>
          <a:xfrm>
            <a:off x="2663464" y="3065335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79" idx="0"/>
          </p:cNvCxnSpPr>
          <p:nvPr/>
        </p:nvCxnSpPr>
        <p:spPr>
          <a:xfrm>
            <a:off x="2663464" y="4081662"/>
            <a:ext cx="0" cy="656327"/>
          </a:xfrm>
          <a:prstGeom prst="line">
            <a:avLst/>
          </a:prstGeom>
          <a:ln w="38100">
            <a:solidFill>
              <a:srgbClr val="1A73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4545965" y="1298148"/>
            <a:ext cx="568" cy="55716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4596765" y="1225303"/>
            <a:ext cx="6054448" cy="724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상품의 디자인을 인식할 수 있도록 사진 촬영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다각도에서 직접 촬영한 이미지를 캔 부분만 잘라서 추가 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79" y="2431302"/>
            <a:ext cx="1372444" cy="137244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79" y="4423577"/>
            <a:ext cx="1372444" cy="137244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67" y="2431303"/>
            <a:ext cx="1390600" cy="336471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103" y="2431302"/>
            <a:ext cx="1326677" cy="3364719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5556373" y="2499845"/>
            <a:ext cx="471055" cy="1176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64" name="직사각형 63"/>
          <p:cNvSpPr/>
          <p:nvPr/>
        </p:nvSpPr>
        <p:spPr>
          <a:xfrm>
            <a:off x="7238366" y="2431302"/>
            <a:ext cx="1390601" cy="3364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65" name="직사각형 64"/>
          <p:cNvSpPr/>
          <p:nvPr/>
        </p:nvSpPr>
        <p:spPr>
          <a:xfrm>
            <a:off x="5556372" y="4517608"/>
            <a:ext cx="471055" cy="11762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66" name="직사각형 65"/>
          <p:cNvSpPr/>
          <p:nvPr/>
        </p:nvSpPr>
        <p:spPr>
          <a:xfrm>
            <a:off x="9235537" y="2416987"/>
            <a:ext cx="1341243" cy="33790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30586" y="74374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다각도 캔 이미지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38243" y="3724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 err="1" smtClean="0">
                <a:solidFill>
                  <a:srgbClr val="44546A"/>
                </a:solidFill>
              </a:rPr>
              <a:t>데이터셋</a:t>
            </a:r>
            <a:r>
              <a:rPr lang="ko-KR" altLang="en-US" sz="3200" b="1" kern="0" dirty="0" smtClean="0">
                <a:solidFill>
                  <a:srgbClr val="44546A"/>
                </a:solidFill>
              </a:rPr>
              <a:t> </a:t>
            </a:r>
            <a:r>
              <a:rPr lang="ko-KR" altLang="en-US" sz="3200" b="1" kern="0" dirty="0" err="1" smtClean="0">
                <a:solidFill>
                  <a:srgbClr val="44546A"/>
                </a:solidFill>
              </a:rPr>
              <a:t>구성과정</a:t>
            </a:r>
            <a:endParaRPr lang="en-US" altLang="ko-KR" sz="3200" b="1" kern="0" dirty="0" smtClean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1A73DE"/>
          </a:solidFill>
          <a:prstDash val="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849</Words>
  <Application>Microsoft Office PowerPoint</Application>
  <PresentationFormat>와이드스크린</PresentationFormat>
  <Paragraphs>222</Paragraphs>
  <Slides>23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154</cp:revision>
  <dcterms:created xsi:type="dcterms:W3CDTF">2020-02-17T06:02:03Z</dcterms:created>
  <dcterms:modified xsi:type="dcterms:W3CDTF">2020-09-21T09:04:20Z</dcterms:modified>
</cp:coreProperties>
</file>